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3"/>
  </p:notesMasterIdLst>
  <p:sldIdLst>
    <p:sldId id="258" r:id="rId2"/>
  </p:sldIdLst>
  <p:sldSz cx="14401800" cy="21602700"/>
  <p:notesSz cx="6858000" cy="9144000"/>
  <p:defaultTextStyle>
    <a:defPPr>
      <a:defRPr lang="es-MX"/>
    </a:defPPr>
    <a:lvl1pPr algn="l" defTabSz="2056367" rtl="0" fontAlgn="base">
      <a:spcBef>
        <a:spcPct val="0"/>
      </a:spcBef>
      <a:spcAft>
        <a:spcPct val="0"/>
      </a:spcAft>
      <a:defRPr sz="4100" kern="1200">
        <a:solidFill>
          <a:schemeClr val="tx1"/>
        </a:solidFill>
        <a:latin typeface="Arial" charset="0"/>
        <a:ea typeface="+mn-ea"/>
        <a:cs typeface="+mn-cs"/>
      </a:defRPr>
    </a:lvl1pPr>
    <a:lvl2pPr marL="1028185" indent="-571217" algn="l" defTabSz="2056367" rtl="0" fontAlgn="base">
      <a:spcBef>
        <a:spcPct val="0"/>
      </a:spcBef>
      <a:spcAft>
        <a:spcPct val="0"/>
      </a:spcAft>
      <a:defRPr sz="4100" kern="1200">
        <a:solidFill>
          <a:schemeClr val="tx1"/>
        </a:solidFill>
        <a:latin typeface="Arial" charset="0"/>
        <a:ea typeface="+mn-ea"/>
        <a:cs typeface="+mn-cs"/>
      </a:defRPr>
    </a:lvl2pPr>
    <a:lvl3pPr marL="2056367" indent="-1142426" algn="l" defTabSz="2056367" rtl="0" fontAlgn="base">
      <a:spcBef>
        <a:spcPct val="0"/>
      </a:spcBef>
      <a:spcAft>
        <a:spcPct val="0"/>
      </a:spcAft>
      <a:defRPr sz="4100" kern="1200">
        <a:solidFill>
          <a:schemeClr val="tx1"/>
        </a:solidFill>
        <a:latin typeface="Arial" charset="0"/>
        <a:ea typeface="+mn-ea"/>
        <a:cs typeface="+mn-cs"/>
      </a:defRPr>
    </a:lvl3pPr>
    <a:lvl4pPr marL="3084559" indent="-1713645" algn="l" defTabSz="2056367" rtl="0" fontAlgn="base">
      <a:spcBef>
        <a:spcPct val="0"/>
      </a:spcBef>
      <a:spcAft>
        <a:spcPct val="0"/>
      </a:spcAft>
      <a:defRPr sz="4100" kern="1200">
        <a:solidFill>
          <a:schemeClr val="tx1"/>
        </a:solidFill>
        <a:latin typeface="Arial" charset="0"/>
        <a:ea typeface="+mn-ea"/>
        <a:cs typeface="+mn-cs"/>
      </a:defRPr>
    </a:lvl4pPr>
    <a:lvl5pPr marL="4112741" indent="-2284859" algn="l" defTabSz="2056367" rtl="0" fontAlgn="base">
      <a:spcBef>
        <a:spcPct val="0"/>
      </a:spcBef>
      <a:spcAft>
        <a:spcPct val="0"/>
      </a:spcAft>
      <a:defRPr sz="4100" kern="1200">
        <a:solidFill>
          <a:schemeClr val="tx1"/>
        </a:solidFill>
        <a:latin typeface="Arial" charset="0"/>
        <a:ea typeface="+mn-ea"/>
        <a:cs typeface="+mn-cs"/>
      </a:defRPr>
    </a:lvl5pPr>
    <a:lvl6pPr marL="2284859" algn="l" defTabSz="913946" rtl="0" eaLnBrk="1" latinLnBrk="0" hangingPunct="1">
      <a:defRPr sz="4100" kern="1200">
        <a:solidFill>
          <a:schemeClr val="tx1"/>
        </a:solidFill>
        <a:latin typeface="Arial" charset="0"/>
        <a:ea typeface="+mn-ea"/>
        <a:cs typeface="+mn-cs"/>
      </a:defRPr>
    </a:lvl6pPr>
    <a:lvl7pPr marL="2741828" algn="l" defTabSz="913946" rtl="0" eaLnBrk="1" latinLnBrk="0" hangingPunct="1">
      <a:defRPr sz="4100" kern="1200">
        <a:solidFill>
          <a:schemeClr val="tx1"/>
        </a:solidFill>
        <a:latin typeface="Arial" charset="0"/>
        <a:ea typeface="+mn-ea"/>
        <a:cs typeface="+mn-cs"/>
      </a:defRPr>
    </a:lvl7pPr>
    <a:lvl8pPr marL="3198803" algn="l" defTabSz="913946" rtl="0" eaLnBrk="1" latinLnBrk="0" hangingPunct="1">
      <a:defRPr sz="4100" kern="1200">
        <a:solidFill>
          <a:schemeClr val="tx1"/>
        </a:solidFill>
        <a:latin typeface="Arial" charset="0"/>
        <a:ea typeface="+mn-ea"/>
        <a:cs typeface="+mn-cs"/>
      </a:defRPr>
    </a:lvl8pPr>
    <a:lvl9pPr marL="3655769" algn="l" defTabSz="913946" rtl="0" eaLnBrk="1" latinLnBrk="0" hangingPunct="1">
      <a:defRPr sz="4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25BF"/>
    <a:srgbClr val="FF3300"/>
    <a:srgbClr val="ED73D6"/>
    <a:srgbClr val="EEB5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-2244" y="720"/>
      </p:cViewPr>
      <p:guideLst>
        <p:guide orient="horz" pos="6804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6DFA7-C0D8-4AD9-9219-B83B0BE48ACB}" type="datetimeFigureOut">
              <a:rPr lang="es-MX" smtClean="0"/>
              <a:pPr/>
              <a:t>03/10/2011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3477-BB90-44D6-AC1B-2E28F8E2A7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94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6975" algn="l" defTabSz="91394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3946" algn="l" defTabSz="91394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0914" algn="l" defTabSz="91394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7889" algn="l" defTabSz="91394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4859" algn="l" defTabSz="91394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1828" algn="l" defTabSz="91394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8803" algn="l" defTabSz="91394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5769" algn="l" defTabSz="91394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CB2FD-DFB4-458B-87D3-4805D131519A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685800"/>
            <a:ext cx="2286000" cy="3429000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62" y="4379946"/>
            <a:ext cx="5031683" cy="276975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840105" y="4320540"/>
            <a:ext cx="12366346" cy="5760720"/>
          </a:xfrm>
          <a:ln>
            <a:noFill/>
          </a:ln>
        </p:spPr>
        <p:txBody>
          <a:bodyPr vert="horz" tIns="0" rIns="4114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12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840105" y="10169888"/>
            <a:ext cx="12371146" cy="5520690"/>
          </a:xfrm>
        </p:spPr>
        <p:txBody>
          <a:bodyPr lIns="0" rIns="41148"/>
          <a:lstStyle>
            <a:lvl1pPr marL="0" marR="102870" indent="0" algn="r">
              <a:buNone/>
              <a:defRPr>
                <a:solidFill>
                  <a:schemeClr val="tx1"/>
                </a:solidFill>
              </a:defRPr>
            </a:lvl1pPr>
            <a:lvl2pPr marL="1028700" indent="0" algn="ctr">
              <a:buNone/>
            </a:lvl2pPr>
            <a:lvl3pPr marL="2057400" indent="0" algn="ctr">
              <a:buNone/>
            </a:lvl3pPr>
            <a:lvl4pPr marL="3086100" indent="0" algn="ctr">
              <a:buNone/>
            </a:lvl4pPr>
            <a:lvl5pPr marL="4114800" indent="0" algn="ctr">
              <a:buNone/>
            </a:lvl5pPr>
            <a:lvl6pPr marL="5143500" indent="0" algn="ctr">
              <a:buNone/>
            </a:lvl6pPr>
            <a:lvl7pPr marL="6172200" indent="0" algn="ctr">
              <a:buNone/>
            </a:lvl7pPr>
            <a:lvl8pPr marL="7200900" indent="0" algn="ctr">
              <a:buNone/>
            </a:lvl8pPr>
            <a:lvl9pPr marL="8229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2B8E4A-AF31-4C37-AEFC-1302B740F4C5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733E4-A98B-4283-A2E5-08D3379D0901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BC62F5-7AD4-45D1-B084-C1CBC693DEBE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A8A4D-3180-4D93-AD73-FFB79B056551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0441305" y="2880365"/>
            <a:ext cx="3240405" cy="1641705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20090" y="2880365"/>
            <a:ext cx="9481185" cy="1641705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F99633-6EB8-4115-89FE-DE6BC4074D57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AB6BAD-1F8C-4E12-AA59-9E2E35651A52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C8BF89-B48C-45AC-8DE9-5479DD4DEC4B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2B8C3-2B05-4D7D-9DF8-C206A5E5263F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5304" y="4147719"/>
            <a:ext cx="12241530" cy="429173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12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35304" y="8519692"/>
            <a:ext cx="12241530" cy="4755593"/>
          </a:xfrm>
        </p:spPr>
        <p:txBody>
          <a:bodyPr lIns="102870" rIns="102870" anchor="t"/>
          <a:lstStyle>
            <a:lvl1pPr marL="0" indent="0">
              <a:buNone/>
              <a:defRPr sz="5000">
                <a:solidFill>
                  <a:schemeClr val="tx1"/>
                </a:solidFill>
              </a:defRPr>
            </a:lvl1pPr>
            <a:lvl2pPr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B4FE2-6F10-47B9-B517-4DEB0FB3D119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116D4-C594-425A-8282-0830EAD9953C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0" y="2217877"/>
            <a:ext cx="12961620" cy="360045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20090" y="6048268"/>
            <a:ext cx="6360795" cy="13969746"/>
          </a:xfrm>
        </p:spPr>
        <p:txBody>
          <a:bodyPr/>
          <a:lstStyle>
            <a:lvl1pPr>
              <a:defRPr sz="5900"/>
            </a:lvl1pPr>
            <a:lvl2pPr>
              <a:defRPr sz="5400"/>
            </a:lvl2pPr>
            <a:lvl3pPr>
              <a:defRPr sz="4500"/>
            </a:lvl3pPr>
            <a:lvl4pPr>
              <a:defRPr sz="4100"/>
            </a:lvl4pPr>
            <a:lvl5pPr>
              <a:defRPr sz="41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320915" y="6048268"/>
            <a:ext cx="6360795" cy="13969746"/>
          </a:xfrm>
        </p:spPr>
        <p:txBody>
          <a:bodyPr/>
          <a:lstStyle>
            <a:lvl1pPr>
              <a:defRPr sz="5900"/>
            </a:lvl1pPr>
            <a:lvl2pPr>
              <a:defRPr sz="5400"/>
            </a:lvl2pPr>
            <a:lvl3pPr>
              <a:defRPr sz="4500"/>
            </a:lvl3pPr>
            <a:lvl4pPr>
              <a:defRPr sz="4100"/>
            </a:lvl4pPr>
            <a:lvl5pPr>
              <a:defRPr sz="41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D75B21-787A-4406-B7D9-8440A013F152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8E148-031B-4C26-A47B-25F23DD8C4D9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0" y="2217877"/>
            <a:ext cx="12961620" cy="3600450"/>
          </a:xfrm>
        </p:spPr>
        <p:txBody>
          <a:bodyPr tIns="10287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0090" y="5844031"/>
            <a:ext cx="6363296" cy="2076959"/>
          </a:xfrm>
        </p:spPr>
        <p:txBody>
          <a:bodyPr lIns="102870" tIns="0" rIns="102870" bIns="0" anchor="ctr">
            <a:noAutofit/>
          </a:bodyPr>
          <a:lstStyle>
            <a:lvl1pPr marL="0" indent="0">
              <a:buNone/>
              <a:defRPr sz="5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4500" b="1"/>
            </a:lvl2pPr>
            <a:lvl3pPr>
              <a:buNone/>
              <a:defRPr sz="4100" b="1"/>
            </a:lvl3pPr>
            <a:lvl4pPr>
              <a:buNone/>
              <a:defRPr sz="3600" b="1"/>
            </a:lvl4pPr>
            <a:lvl5pPr>
              <a:buNone/>
              <a:defRPr sz="3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7315915" y="5858236"/>
            <a:ext cx="6365796" cy="2062755"/>
          </a:xfrm>
        </p:spPr>
        <p:txBody>
          <a:bodyPr lIns="102870" tIns="0" rIns="102870" bIns="0" anchor="ctr"/>
          <a:lstStyle>
            <a:lvl1pPr marL="0" indent="0">
              <a:buNone/>
              <a:defRPr sz="5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4500" b="1"/>
            </a:lvl2pPr>
            <a:lvl3pPr>
              <a:buNone/>
              <a:defRPr sz="4100" b="1"/>
            </a:lvl3pPr>
            <a:lvl4pPr>
              <a:buNone/>
              <a:defRPr sz="3600" b="1"/>
            </a:lvl4pPr>
            <a:lvl5pPr>
              <a:buNone/>
              <a:defRPr sz="3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720090" y="7920990"/>
            <a:ext cx="6363296" cy="12114018"/>
          </a:xfrm>
        </p:spPr>
        <p:txBody>
          <a:bodyPr tIns="0"/>
          <a:lstStyle>
            <a:lvl1pPr>
              <a:defRPr sz="5000"/>
            </a:lvl1pPr>
            <a:lvl2pPr>
              <a:defRPr sz="45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315915" y="7920990"/>
            <a:ext cx="6365796" cy="12114018"/>
          </a:xfrm>
        </p:spPr>
        <p:txBody>
          <a:bodyPr tIns="0"/>
          <a:lstStyle>
            <a:lvl1pPr>
              <a:defRPr sz="5000"/>
            </a:lvl1pPr>
            <a:lvl2pPr>
              <a:defRPr sz="45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9BD804-5A6D-43FE-9D49-BD22337FC1AD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4FC50-4D9F-4F62-9E87-CD4D2778BA06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0" y="2217877"/>
            <a:ext cx="13081635" cy="3600450"/>
          </a:xfrm>
        </p:spPr>
        <p:txBody>
          <a:bodyPr vert="horz" tIns="10287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13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ED8607-4D51-4858-AD4D-80D0D0D5DC5C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81972-06D9-4B3C-AB92-CB252AE8B7FC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BC2CE3-D328-49E1-A4DB-C5FD15FB03A1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C5B63-C653-4C09-A835-3BBE968B428B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35" y="1620209"/>
            <a:ext cx="4320540" cy="366045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5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080135" y="5280660"/>
            <a:ext cx="4320540" cy="14401800"/>
          </a:xfrm>
        </p:spPr>
        <p:txBody>
          <a:bodyPr lIns="41148" rIns="41148"/>
          <a:lstStyle>
            <a:lvl1pPr marL="0" indent="0" algn="l">
              <a:buNone/>
              <a:defRPr sz="3200"/>
            </a:lvl1pPr>
            <a:lvl2pPr indent="0" algn="l">
              <a:buNone/>
              <a:defRPr sz="2700"/>
            </a:lvl2pPr>
            <a:lvl3pPr indent="0" algn="l">
              <a:buNone/>
              <a:defRPr sz="2300"/>
            </a:lvl3pPr>
            <a:lvl4pPr indent="0" algn="l">
              <a:buNone/>
              <a:defRPr sz="2000"/>
            </a:lvl4pPr>
            <a:lvl5pPr indent="0" algn="l">
              <a:buNone/>
              <a:defRPr sz="20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5630704" y="5280660"/>
            <a:ext cx="8051006" cy="14401800"/>
          </a:xfrm>
        </p:spPr>
        <p:txBody>
          <a:bodyPr tIns="0"/>
          <a:lstStyle>
            <a:lvl1pPr>
              <a:defRPr sz="6300"/>
            </a:lvl1pPr>
            <a:lvl2pPr>
              <a:defRPr sz="5900"/>
            </a:lvl2pPr>
            <a:lvl3pPr>
              <a:defRPr sz="5400"/>
            </a:lvl3pPr>
            <a:lvl4pPr>
              <a:defRPr sz="4500"/>
            </a:lvl4pPr>
            <a:lvl5pPr>
              <a:defRPr sz="41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EEC7B4-2979-4328-8FF5-F3C71C5C7415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5C411E-3786-4375-87DB-BB152C24C10D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4986061" y="3490443"/>
            <a:ext cx="8281035" cy="1296162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0" tIns="102870" rIns="205740" bIns="10287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12606511" y="16883272"/>
            <a:ext cx="244831" cy="48966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0" tIns="102870" rIns="205740" bIns="10287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0120" y="3707539"/>
            <a:ext cx="3485236" cy="4985256"/>
          </a:xfrm>
        </p:spPr>
        <p:txBody>
          <a:bodyPr vert="horz" lIns="102870" tIns="102870" rIns="102870" bIns="102870" anchor="b"/>
          <a:lstStyle>
            <a:lvl1pPr algn="l">
              <a:buNone/>
              <a:defRPr sz="45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60120" y="8910673"/>
            <a:ext cx="3480435" cy="6864858"/>
          </a:xfrm>
        </p:spPr>
        <p:txBody>
          <a:bodyPr lIns="144018" rIns="102870" bIns="102870" anchor="t"/>
          <a:lstStyle>
            <a:lvl1pPr marL="0" indent="0" algn="l">
              <a:spcBef>
                <a:spcPts val="563"/>
              </a:spcBef>
              <a:buFontTx/>
              <a:buNone/>
              <a:defRPr sz="29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A781F9-31DB-4847-B913-43AE57B5F6CE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721590" y="20022504"/>
            <a:ext cx="960120" cy="1150144"/>
          </a:xfrm>
        </p:spPr>
        <p:txBody>
          <a:bodyPr/>
          <a:lstStyle/>
          <a:p>
            <a:pPr>
              <a:defRPr/>
            </a:pPr>
            <a:fld id="{226F67B7-29D7-44B4-BEB3-2F10D3E09835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5490124" y="3778479"/>
            <a:ext cx="7272909" cy="12385548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7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15002" y="18322290"/>
            <a:ext cx="14431804" cy="32804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05740" tIns="102870" rIns="205740" bIns="10287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6900862" y="19592450"/>
            <a:ext cx="7500938" cy="20102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05740" tIns="102870" rIns="205740" bIns="10287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15002" y="-22504"/>
            <a:ext cx="14431804" cy="32804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05740" tIns="102870" rIns="205740" bIns="10287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900862" y="-22502"/>
            <a:ext cx="7500938" cy="20102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05740" tIns="102870" rIns="205740" bIns="10287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720090" y="2217877"/>
            <a:ext cx="12961620" cy="3600450"/>
          </a:xfrm>
          <a:prstGeom prst="rect">
            <a:avLst/>
          </a:prstGeom>
        </p:spPr>
        <p:txBody>
          <a:bodyPr vert="horz" lIns="0" tIns="10287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720090" y="6096762"/>
            <a:ext cx="12961620" cy="13825728"/>
          </a:xfrm>
          <a:prstGeom prst="rect">
            <a:avLst/>
          </a:prstGeom>
        </p:spPr>
        <p:txBody>
          <a:bodyPr vert="horz" lIns="205740" tIns="102870" rIns="205740" bIns="102870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720090" y="20022504"/>
            <a:ext cx="3360420" cy="11501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27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4DA1CF4-E8BC-4916-BFAD-B57884DD45DF}" type="datetimeFigureOut">
              <a:rPr lang="es-MX" smtClean="0"/>
              <a:pPr>
                <a:defRPr/>
              </a:pPr>
              <a:t>03/10/2011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200525" y="20022504"/>
            <a:ext cx="5280660" cy="11501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27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2481560" y="20022504"/>
            <a:ext cx="1200150" cy="11501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27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2E2973D-4251-4C8A-88E0-81CA2BAADACE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29952" y="637585"/>
            <a:ext cx="14459363" cy="2045056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113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617220" indent="-6172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indent="-55549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55549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2674620" indent="-47320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47320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3909060" indent="-47320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540" indent="-4114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3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937760" indent="-411480" algn="l" rtl="0" eaLnBrk="1" latinLnBrk="0" hangingPunct="1">
        <a:spcBef>
          <a:spcPct val="20000"/>
        </a:spcBef>
        <a:buClr>
          <a:schemeClr val="tx2"/>
        </a:buClr>
        <a:buChar char="•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5554980" indent="-4114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3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89 Grupo"/>
          <p:cNvGrpSpPr>
            <a:grpSpLocks/>
          </p:cNvGrpSpPr>
          <p:nvPr/>
        </p:nvGrpSpPr>
        <p:grpSpPr bwMode="auto">
          <a:xfrm>
            <a:off x="-1512068" y="0"/>
            <a:ext cx="16856523" cy="20548487"/>
            <a:chOff x="-1318408" y="85650"/>
            <a:chExt cx="16857208" cy="20548488"/>
          </a:xfrm>
        </p:grpSpPr>
        <p:grpSp>
          <p:nvGrpSpPr>
            <p:cNvPr id="6" name="Group 902"/>
            <p:cNvGrpSpPr>
              <a:grpSpLocks/>
            </p:cNvGrpSpPr>
            <p:nvPr/>
          </p:nvGrpSpPr>
          <p:grpSpPr bwMode="auto">
            <a:xfrm>
              <a:off x="3169187" y="4800562"/>
              <a:ext cx="11246958" cy="528483"/>
              <a:chOff x="82" y="356"/>
              <a:chExt cx="3839" cy="148"/>
            </a:xfrm>
          </p:grpSpPr>
          <p:pic>
            <p:nvPicPr>
              <p:cNvPr id="26" name="Picture 903" descr="nada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2" y="356"/>
                <a:ext cx="120" cy="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912" descr="nada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801" y="492"/>
                <a:ext cx="120" cy="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" name="7 Rectángulo"/>
            <p:cNvSpPr/>
            <p:nvPr/>
          </p:nvSpPr>
          <p:spPr bwMode="auto">
            <a:xfrm>
              <a:off x="-728718" y="314324"/>
              <a:ext cx="16145534" cy="110799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defTabSz="205620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8 Rectángulo"/>
            <p:cNvSpPr/>
            <p:nvPr/>
          </p:nvSpPr>
          <p:spPr bwMode="auto">
            <a:xfrm rot="20619415">
              <a:off x="-1318408" y="1807701"/>
              <a:ext cx="15544329" cy="10341685"/>
            </a:xfrm>
            <a:prstGeom prst="rect">
              <a:avLst/>
            </a:prstGeom>
            <a:noFill/>
          </p:spPr>
          <p:txBody>
            <a:bodyPr spcFirstLastPara="1" wrap="none">
              <a:prstTxWarp prst="textArchUp">
                <a:avLst/>
              </a:prstTxWarp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6000" b="1" spc="50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Comic Sans MS" pitchFamily="66" charset="0"/>
                  <a:cs typeface="Arial" pitchFamily="34" charset="0"/>
                </a:rPr>
                <a:t>Semana del INEGI en la </a:t>
              </a:r>
            </a:p>
          </p:txBody>
        </p:sp>
        <p:sp>
          <p:nvSpPr>
            <p:cNvPr id="10" name="9 CuadroTexto"/>
            <p:cNvSpPr txBox="1"/>
            <p:nvPr/>
          </p:nvSpPr>
          <p:spPr bwMode="auto">
            <a:xfrm>
              <a:off x="6452967" y="17949009"/>
              <a:ext cx="7422931" cy="19389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205620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>
                  <a:solidFill>
                    <a:srgbClr val="E325B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Lugar: </a:t>
              </a:r>
              <a:r>
                <a:rPr lang="es-MX" sz="40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Sala Octavio Gudiño, edificio B, 3er. Piso  Facultad de Economía.</a:t>
              </a:r>
              <a:endParaRPr lang="es-MX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2" name="11 CuadroTexto"/>
            <p:cNvSpPr txBox="1"/>
            <p:nvPr/>
          </p:nvSpPr>
          <p:spPr bwMode="auto">
            <a:xfrm>
              <a:off x="6033245" y="17139794"/>
              <a:ext cx="8429982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205620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3" name="12 Rectángulo"/>
            <p:cNvSpPr/>
            <p:nvPr/>
          </p:nvSpPr>
          <p:spPr bwMode="auto">
            <a:xfrm rot="20513799">
              <a:off x="541937" y="2656284"/>
              <a:ext cx="12486741" cy="9256185"/>
            </a:xfrm>
            <a:prstGeom prst="rect">
              <a:avLst/>
            </a:prstGeom>
            <a:noFill/>
          </p:spPr>
          <p:txBody>
            <a:bodyPr spcFirstLastPara="1" wrap="none">
              <a:prstTxWarp prst="textArchUp">
                <a:avLst/>
              </a:prstTxWarp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6000" b="1" spc="50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Facultad de Economía</a:t>
              </a:r>
            </a:p>
          </p:txBody>
        </p:sp>
        <p:sp>
          <p:nvSpPr>
            <p:cNvPr id="14" name="13 Rectángulo"/>
            <p:cNvSpPr/>
            <p:nvPr/>
          </p:nvSpPr>
          <p:spPr bwMode="auto">
            <a:xfrm rot="20448150">
              <a:off x="6538822" y="18276684"/>
              <a:ext cx="8999978" cy="2357454"/>
            </a:xfrm>
            <a:prstGeom prst="rect">
              <a:avLst/>
            </a:prstGeom>
            <a:noFill/>
          </p:spPr>
          <p:txBody>
            <a:bodyPr spcFirstLastPara="1" wrap="none">
              <a:prstTxWarp prst="textArchDown">
                <a:avLst/>
              </a:prstTxWarp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4800" b="1" spc="50" dirty="0">
                  <a:ln w="11430"/>
                  <a:solidFill>
                    <a:schemeClr val="tx2">
                      <a:lumMod val="5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www.inegi.org.mx</a:t>
              </a:r>
            </a:p>
          </p:txBody>
        </p:sp>
        <p:sp>
          <p:nvSpPr>
            <p:cNvPr id="15" name="14 CuadroTexto"/>
            <p:cNvSpPr txBox="1"/>
            <p:nvPr/>
          </p:nvSpPr>
          <p:spPr bwMode="auto">
            <a:xfrm>
              <a:off x="193722" y="5486400"/>
              <a:ext cx="14330274" cy="25545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“SCNM. Cuentas Económicas y del Medio Ambiente”</a:t>
              </a:r>
              <a:endParaRPr lang="es-MX" sz="3200" dirty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E325BF"/>
                  </a:solidFill>
                  <a:latin typeface="Comic Sans MS" pitchFamily="66" charset="0"/>
                  <a:cs typeface="Arial" pitchFamily="34" charset="0"/>
                </a:rPr>
                <a:t>Lunes 10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E325BF"/>
                  </a:solidFill>
                  <a:latin typeface="Comic Sans MS" pitchFamily="66" charset="0"/>
                  <a:cs typeface="Arial" pitchFamily="34" charset="0"/>
                </a:rPr>
                <a:t>Horario: 12:00 a 13:30 hrs.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4000" b="1" dirty="0">
                <a:solidFill>
                  <a:srgbClr val="E325BF"/>
                </a:solidFill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 bwMode="auto">
            <a:xfrm>
              <a:off x="193722" y="12829470"/>
              <a:ext cx="14402384" cy="31700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“</a:t>
              </a:r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charset="0"/>
                </a:rPr>
                <a:t>“S.C.N.M. Producto Interno Bruto”</a:t>
              </a:r>
            </a:p>
            <a:p>
              <a:pPr algn="ctr"/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charset="0"/>
                </a:rPr>
                <a:t>Lic. Ma. De Lourdes Mosqueda González</a:t>
              </a:r>
            </a:p>
            <a:p>
              <a:pPr algn="ctr"/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charset="0"/>
                </a:rPr>
                <a:t>Directora de Cuentas de Corto Plazo y Regionales</a:t>
              </a:r>
              <a:endParaRPr lang="es-MX" sz="4000" dirty="0" smtClean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E325BF"/>
                  </a:solidFill>
                  <a:latin typeface="Comic Sans MS" pitchFamily="66" charset="0"/>
                  <a:cs typeface="Arial" pitchFamily="34" charset="0"/>
                </a:rPr>
                <a:t>Jueves 13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E325BF"/>
                  </a:solidFill>
                  <a:latin typeface="Comic Sans MS" pitchFamily="66" charset="0"/>
                  <a:cs typeface="Arial" pitchFamily="34" charset="0"/>
                </a:rPr>
                <a:t>Horario: 10:30 a 12:00 hrs.</a:t>
              </a:r>
              <a:endParaRPr lang="es-MX" sz="4000" b="1" dirty="0">
                <a:solidFill>
                  <a:srgbClr val="E325BF"/>
                </a:solidFill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 bwMode="auto">
            <a:xfrm>
              <a:off x="193621" y="7646640"/>
              <a:ext cx="14402385" cy="56323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“Encuesta Nacional de Ingreso y Gasto en los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Hogares, ENIGH, 2010”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C.P. Rosa Ma. Rivera </a:t>
              </a:r>
              <a:r>
                <a:rPr lang="es-MX" sz="4000" b="1" dirty="0" err="1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Gasca</a:t>
              </a:r>
              <a:endParaRPr lang="es-MX" sz="4000" b="1" dirty="0" smtClean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dirty="0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Instructor Supervisor del proyecto ENGASTO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Lic. Miguel A. Durán Pérez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dirty="0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Responsable del Proyecto ENGASTO</a:t>
              </a:r>
              <a:r>
                <a:rPr lang="es-MX" sz="4000" b="1" dirty="0" smtClean="0">
                  <a:solidFill>
                    <a:srgbClr val="002060"/>
                  </a:solidFill>
                  <a:latin typeface="Comic Sans MS" pitchFamily="66" charset="0"/>
                  <a:cs typeface="Arial" pitchFamily="34" charset="0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E325BF"/>
                  </a:solidFill>
                  <a:latin typeface="Comic Sans MS" pitchFamily="66" charset="0"/>
                  <a:cs typeface="Arial" pitchFamily="34" charset="0"/>
                </a:rPr>
                <a:t>Miércoles  12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4000" b="1" dirty="0" smtClean="0">
                  <a:solidFill>
                    <a:srgbClr val="E325BF"/>
                  </a:solidFill>
                  <a:latin typeface="Comic Sans MS" pitchFamily="66" charset="0"/>
                  <a:cs typeface="Arial" pitchFamily="34" charset="0"/>
                </a:rPr>
                <a:t>Horario: 10:30 a 12:00 hrs.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4000" b="1" dirty="0">
                <a:solidFill>
                  <a:srgbClr val="E325BF"/>
                </a:solidFill>
                <a:latin typeface="Comic Sans MS" pitchFamily="66" charset="0"/>
                <a:cs typeface="Arial" pitchFamily="34" charset="0"/>
              </a:endParaRPr>
            </a:p>
          </p:txBody>
        </p:sp>
        <p:pic>
          <p:nvPicPr>
            <p:cNvPr id="21" name="141 Imagen" descr="FE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26030" y="589856"/>
              <a:ext cx="1165900" cy="1461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22 Rectángulo"/>
            <p:cNvSpPr/>
            <p:nvPr/>
          </p:nvSpPr>
          <p:spPr bwMode="auto">
            <a:xfrm>
              <a:off x="-24" y="85650"/>
              <a:ext cx="14402387" cy="10926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205620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6500" b="1" spc="50" dirty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Arial" pitchFamily="34" charset="0"/>
              </a:endParaRPr>
            </a:p>
          </p:txBody>
        </p:sp>
      </p:grpSp>
      <p:cxnSp>
        <p:nvCxnSpPr>
          <p:cNvPr id="33" name="32 Conector recto"/>
          <p:cNvCxnSpPr/>
          <p:nvPr/>
        </p:nvCxnSpPr>
        <p:spPr>
          <a:xfrm>
            <a:off x="1008212" y="12601550"/>
            <a:ext cx="12025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1008212" y="7488982"/>
            <a:ext cx="12025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080220" y="15913918"/>
            <a:ext cx="12025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34 Imagen" descr="Nuevo logo INEGI.e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6124" y="360190"/>
            <a:ext cx="2592288" cy="156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F:\Platica de IRIS fac. Economía 12-09-11\P105073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4196" y="16722992"/>
            <a:ext cx="2664296" cy="19982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7" name="Picture 3" descr="F:\Platica de IRIS fac. Economía 12-09-11\P105073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36404" y="18002150"/>
            <a:ext cx="2808312" cy="21062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8" name="27 CuadroTexto"/>
          <p:cNvSpPr txBox="1"/>
          <p:nvPr/>
        </p:nvSpPr>
        <p:spPr bwMode="auto">
          <a:xfrm>
            <a:off x="4536604" y="3744566"/>
            <a:ext cx="966859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4400" b="1" dirty="0" smtClean="0">
                <a:solidFill>
                  <a:srgbClr val="E325BF"/>
                </a:solidFill>
                <a:latin typeface="Comic Sans MS" pitchFamily="66" charset="0"/>
                <a:cs typeface="Arial" pitchFamily="34" charset="0"/>
              </a:rPr>
              <a:t>Del 10 al 14 de octubre de 2011</a:t>
            </a:r>
            <a:endParaRPr lang="es-MX" sz="4400" b="1" dirty="0">
              <a:solidFill>
                <a:srgbClr val="E325BF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59940" y="16287893"/>
            <a:ext cx="14401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2060"/>
                </a:solidFill>
                <a:latin typeface="Comic Sans MS" pitchFamily="66" charset="0"/>
              </a:rPr>
              <a:t>Venta de Productos de INEGI</a:t>
            </a:r>
          </a:p>
          <a:p>
            <a:pPr algn="ctr"/>
            <a:r>
              <a:rPr lang="es-MX" b="1" dirty="0" smtClean="0">
                <a:solidFill>
                  <a:srgbClr val="E325BF"/>
                </a:solidFill>
                <a:latin typeface="Comic Sans MS" pitchFamily="66" charset="0"/>
              </a:rPr>
              <a:t>11:00 a 18:00 hrs.</a:t>
            </a:r>
            <a:endParaRPr lang="es-MX" b="1" dirty="0">
              <a:solidFill>
                <a:srgbClr val="E325B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</TotalTime>
  <Words>142</Words>
  <Application>Microsoft Office PowerPoint</Application>
  <PresentationFormat>Personalizado</PresentationFormat>
  <Paragraphs>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INEGI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ARLENNE.ROMERO</dc:creator>
  <cp:lastModifiedBy>INEGI</cp:lastModifiedBy>
  <cp:revision>147</cp:revision>
  <dcterms:created xsi:type="dcterms:W3CDTF">2008-10-03T16:28:31Z</dcterms:created>
  <dcterms:modified xsi:type="dcterms:W3CDTF">2011-10-03T20:52:27Z</dcterms:modified>
</cp:coreProperties>
</file>