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15740063" cy="21140738"/>
  <p:defaultTextStyle>
    <a:defPPr>
      <a:defRPr lang="es-ES"/>
    </a:defPPr>
    <a:lvl1pPr marL="0" algn="l" defTabSz="9578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32" algn="l" defTabSz="9578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64" algn="l" defTabSz="9578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96" algn="l" defTabSz="9578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727" algn="l" defTabSz="9578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659" algn="l" defTabSz="9578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591" algn="l" defTabSz="9578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523" algn="l" defTabSz="9578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455" algn="l" defTabSz="9578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1" autoAdjust="0"/>
    <p:restoredTop sz="94591" autoAdjust="0"/>
  </p:normalViewPr>
  <p:slideViewPr>
    <p:cSldViewPr>
      <p:cViewPr varScale="1">
        <p:scale>
          <a:sx n="79" d="100"/>
          <a:sy n="79" d="100"/>
        </p:scale>
        <p:origin x="-3900" y="-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6821488" cy="1057276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8915401" y="1"/>
            <a:ext cx="6821488" cy="1057276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300"/>
            </a:lvl1pPr>
          </a:lstStyle>
          <a:p>
            <a:fld id="{2FB62B5E-DDB0-42C9-9073-435FDADA1028}" type="datetimeFigureOut">
              <a:rPr lang="es-MX" smtClean="0"/>
              <a:pPr/>
              <a:t>16/11/2012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5127625" y="1584325"/>
            <a:ext cx="5489575" cy="7929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1574799" y="10042528"/>
            <a:ext cx="12592050" cy="9512299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20080290"/>
            <a:ext cx="6821488" cy="105727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8915401" y="20080290"/>
            <a:ext cx="6821488" cy="105727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300"/>
            </a:lvl1pPr>
          </a:lstStyle>
          <a:p>
            <a:fld id="{6E2FD523-C6BE-4536-BCF0-AF3A0873FD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14338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0544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1pPr>
    <a:lvl2pPr marL="202722" algn="l" defTabSz="40544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2pPr>
    <a:lvl3pPr marL="405445" algn="l" defTabSz="40544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3pPr>
    <a:lvl4pPr marL="608167" algn="l" defTabSz="40544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4pPr>
    <a:lvl5pPr marL="810890" algn="l" defTabSz="40544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5pPr>
    <a:lvl6pPr marL="1013612" algn="l" defTabSz="40544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1216335" algn="l" defTabSz="40544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1419057" algn="l" defTabSz="40544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1621780" algn="l" defTabSz="405445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5127625" y="1584325"/>
            <a:ext cx="5489575" cy="7929563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FD523-C6BE-4536-BCF0-AF3A0873FD49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786748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1"/>
            <a:ext cx="5829300" cy="212337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0D5D-7A72-4CB4-871B-09854EDA1974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CE42-23E3-4D5E-8ED5-86EFC85B45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0D5D-7A72-4CB4-871B-09854EDA1974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CE42-23E3-4D5E-8ED5-86EFC85B45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10625" y="1249716"/>
            <a:ext cx="2733675" cy="2662466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7219" y="1249716"/>
            <a:ext cx="8089106" cy="26624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0D5D-7A72-4CB4-871B-09854EDA1974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CE42-23E3-4D5E-8ED5-86EFC85B45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0D5D-7A72-4CB4-871B-09854EDA1974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CE42-23E3-4D5E-8ED5-86EFC85B45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3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6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7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72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65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5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52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4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0D5D-7A72-4CB4-871B-09854EDA1974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CE42-23E3-4D5E-8ED5-86EFC85B45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7219" y="7280453"/>
            <a:ext cx="5411391" cy="2059393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32910" y="7280453"/>
            <a:ext cx="5411390" cy="2059393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0D5D-7A72-4CB4-871B-09854EDA1974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CE42-23E3-4D5E-8ED5-86EFC85B45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32" indent="0">
              <a:buNone/>
              <a:defRPr sz="2100" b="1"/>
            </a:lvl2pPr>
            <a:lvl3pPr marL="957864" indent="0">
              <a:buNone/>
              <a:defRPr sz="1900" b="1"/>
            </a:lvl3pPr>
            <a:lvl4pPr marL="1436796" indent="0">
              <a:buNone/>
              <a:defRPr sz="1700" b="1"/>
            </a:lvl4pPr>
            <a:lvl5pPr marL="1915727" indent="0">
              <a:buNone/>
              <a:defRPr sz="1700" b="1"/>
            </a:lvl5pPr>
            <a:lvl6pPr marL="2394659" indent="0">
              <a:buNone/>
              <a:defRPr sz="1700" b="1"/>
            </a:lvl6pPr>
            <a:lvl7pPr marL="2873591" indent="0">
              <a:buNone/>
              <a:defRPr sz="1700" b="1"/>
            </a:lvl7pPr>
            <a:lvl8pPr marL="3352523" indent="0">
              <a:buNone/>
              <a:defRPr sz="1700" b="1"/>
            </a:lvl8pPr>
            <a:lvl9pPr marL="3831455" indent="0">
              <a:buNone/>
              <a:defRPr sz="1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32" indent="0">
              <a:buNone/>
              <a:defRPr sz="2100" b="1"/>
            </a:lvl2pPr>
            <a:lvl3pPr marL="957864" indent="0">
              <a:buNone/>
              <a:defRPr sz="1900" b="1"/>
            </a:lvl3pPr>
            <a:lvl4pPr marL="1436796" indent="0">
              <a:buNone/>
              <a:defRPr sz="1700" b="1"/>
            </a:lvl4pPr>
            <a:lvl5pPr marL="1915727" indent="0">
              <a:buNone/>
              <a:defRPr sz="1700" b="1"/>
            </a:lvl5pPr>
            <a:lvl6pPr marL="2394659" indent="0">
              <a:buNone/>
              <a:defRPr sz="1700" b="1"/>
            </a:lvl6pPr>
            <a:lvl7pPr marL="2873591" indent="0">
              <a:buNone/>
              <a:defRPr sz="1700" b="1"/>
            </a:lvl7pPr>
            <a:lvl8pPr marL="3352523" indent="0">
              <a:buNone/>
              <a:defRPr sz="1700" b="1"/>
            </a:lvl8pPr>
            <a:lvl9pPr marL="3831455" indent="0">
              <a:buNone/>
              <a:defRPr sz="1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0D5D-7A72-4CB4-871B-09854EDA1974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CE42-23E3-4D5E-8ED5-86EFC85B45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0D5D-7A72-4CB4-871B-09854EDA1974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CE42-23E3-4D5E-8ED5-86EFC85B45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0D5D-7A72-4CB4-871B-09854EDA1974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CE42-23E3-4D5E-8ED5-86EFC85B45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2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932" indent="0">
              <a:buNone/>
              <a:defRPr sz="1200"/>
            </a:lvl2pPr>
            <a:lvl3pPr marL="957864" indent="0">
              <a:buNone/>
              <a:defRPr sz="1100"/>
            </a:lvl3pPr>
            <a:lvl4pPr marL="1436796" indent="0">
              <a:buNone/>
              <a:defRPr sz="900"/>
            </a:lvl4pPr>
            <a:lvl5pPr marL="1915727" indent="0">
              <a:buNone/>
              <a:defRPr sz="900"/>
            </a:lvl5pPr>
            <a:lvl6pPr marL="2394659" indent="0">
              <a:buNone/>
              <a:defRPr sz="900"/>
            </a:lvl6pPr>
            <a:lvl7pPr marL="2873591" indent="0">
              <a:buNone/>
              <a:defRPr sz="900"/>
            </a:lvl7pPr>
            <a:lvl8pPr marL="3352523" indent="0">
              <a:buNone/>
              <a:defRPr sz="900"/>
            </a:lvl8pPr>
            <a:lvl9pPr marL="3831455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0D5D-7A72-4CB4-871B-09854EDA1974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CE42-23E3-4D5E-8ED5-86EFC85B45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32" indent="0">
              <a:buNone/>
              <a:defRPr sz="2900"/>
            </a:lvl2pPr>
            <a:lvl3pPr marL="957864" indent="0">
              <a:buNone/>
              <a:defRPr sz="2500"/>
            </a:lvl3pPr>
            <a:lvl4pPr marL="1436796" indent="0">
              <a:buNone/>
              <a:defRPr sz="2100"/>
            </a:lvl4pPr>
            <a:lvl5pPr marL="1915727" indent="0">
              <a:buNone/>
              <a:defRPr sz="2100"/>
            </a:lvl5pPr>
            <a:lvl6pPr marL="2394659" indent="0">
              <a:buNone/>
              <a:defRPr sz="2100"/>
            </a:lvl6pPr>
            <a:lvl7pPr marL="2873591" indent="0">
              <a:buNone/>
              <a:defRPr sz="2100"/>
            </a:lvl7pPr>
            <a:lvl8pPr marL="3352523" indent="0">
              <a:buNone/>
              <a:defRPr sz="2100"/>
            </a:lvl8pPr>
            <a:lvl9pPr marL="3831455" indent="0">
              <a:buNone/>
              <a:defRPr sz="21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32" indent="0">
              <a:buNone/>
              <a:defRPr sz="1200"/>
            </a:lvl2pPr>
            <a:lvl3pPr marL="957864" indent="0">
              <a:buNone/>
              <a:defRPr sz="1100"/>
            </a:lvl3pPr>
            <a:lvl4pPr marL="1436796" indent="0">
              <a:buNone/>
              <a:defRPr sz="900"/>
            </a:lvl4pPr>
            <a:lvl5pPr marL="1915727" indent="0">
              <a:buNone/>
              <a:defRPr sz="900"/>
            </a:lvl5pPr>
            <a:lvl6pPr marL="2394659" indent="0">
              <a:buNone/>
              <a:defRPr sz="900"/>
            </a:lvl6pPr>
            <a:lvl7pPr marL="2873591" indent="0">
              <a:buNone/>
              <a:defRPr sz="900"/>
            </a:lvl7pPr>
            <a:lvl8pPr marL="3352523" indent="0">
              <a:buNone/>
              <a:defRPr sz="900"/>
            </a:lvl8pPr>
            <a:lvl9pPr marL="3831455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20D5D-7A72-4CB4-871B-09854EDA1974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2CE42-23E3-4D5E-8ED5-86EFC85B45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5786" tIns="47893" rIns="95786" bIns="4789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5786" tIns="47893" rIns="95786" bIns="4789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5786" tIns="47893" rIns="95786" bIns="4789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20D5D-7A72-4CB4-871B-09854EDA1974}" type="datetimeFigureOut">
              <a:rPr lang="es-ES" smtClean="0"/>
              <a:pPr/>
              <a:t>16/11/2012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5786" tIns="47893" rIns="95786" bIns="4789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5786" tIns="47893" rIns="95786" bIns="4789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2CE42-23E3-4D5E-8ED5-86EFC85B455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64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99" indent="-359199" algn="l" defTabSz="95786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64" indent="-299332" algn="l" defTabSz="957864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330" indent="-239466" algn="l" defTabSz="95786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262" indent="-239466" algn="l" defTabSz="957864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94" indent="-239466" algn="l" defTabSz="957864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125" indent="-239466" algn="l" defTabSz="95786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057" indent="-239466" algn="l" defTabSz="95786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989" indent="-239466" algn="l" defTabSz="95786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921" indent="-239466" algn="l" defTabSz="95786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578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32" algn="l" defTabSz="9578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64" algn="l" defTabSz="9578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96" algn="l" defTabSz="9578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727" algn="l" defTabSz="9578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659" algn="l" defTabSz="9578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91" algn="l" defTabSz="9578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523" algn="l" defTabSz="9578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455" algn="l" defTabSz="9578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hyperlink" Target="mailto:academiamexicana.ecopol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29835" y="1447208"/>
            <a:ext cx="6525379" cy="1272046"/>
          </a:xfrm>
          <a:prstGeom prst="rect">
            <a:avLst/>
          </a:prstGeom>
          <a:noFill/>
        </p:spPr>
        <p:txBody>
          <a:bodyPr wrap="square" lIns="40544" tIns="20272" rIns="40544" bIns="20272" rtlCol="0" anchor="ctr">
            <a:spAutoFit/>
          </a:bodyPr>
          <a:lstStyle/>
          <a:p>
            <a:pPr algn="ctr"/>
            <a:r>
              <a:rPr lang="es-MX" sz="1800" dirty="0"/>
              <a:t> </a:t>
            </a:r>
            <a:r>
              <a:rPr lang="es-MX" sz="1800" dirty="0" smtClean="0"/>
              <a:t> </a:t>
            </a:r>
            <a:r>
              <a:rPr lang="x-none" sz="1600" b="1" cap="all" smtClean="0"/>
              <a:t>simposi</a:t>
            </a:r>
            <a:r>
              <a:rPr lang="es-ES" sz="1600" b="1" cap="all" dirty="0" smtClean="0"/>
              <a:t>o: QUÉ DEBEMOS ENTENDER POR  REFORMAS</a:t>
            </a:r>
          </a:p>
          <a:p>
            <a:pPr algn="ctr"/>
            <a:r>
              <a:rPr lang="es-ES" sz="1600" b="1" cap="all" dirty="0" smtClean="0"/>
              <a:t>ESTRUCTURALES  EN  MÉXICO</a:t>
            </a:r>
            <a:endParaRPr lang="es-MX" sz="1600" b="1" cap="all" dirty="0" smtClean="0"/>
          </a:p>
          <a:p>
            <a:pPr algn="ctr"/>
            <a:r>
              <a:rPr lang="es-MX" sz="900" b="1" dirty="0"/>
              <a:t> </a:t>
            </a:r>
            <a:r>
              <a:rPr lang="es-MX" sz="900" dirty="0"/>
              <a:t> </a:t>
            </a:r>
            <a:endParaRPr lang="es-ES" sz="900" dirty="0"/>
          </a:p>
          <a:p>
            <a:pPr algn="ctr"/>
            <a:endParaRPr lang="es-ES" sz="900" dirty="0"/>
          </a:p>
          <a:p>
            <a:pPr algn="ctr"/>
            <a:r>
              <a:rPr lang="es-MX" sz="900" b="1" dirty="0"/>
              <a:t>                                                                                  </a:t>
            </a:r>
            <a:endParaRPr lang="es-ES" sz="900" dirty="0"/>
          </a:p>
          <a:p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22904" y="284436"/>
            <a:ext cx="60477" cy="8549881"/>
          </a:xfrm>
          <a:prstGeom prst="rect">
            <a:avLst/>
          </a:prstGeom>
          <a:solidFill>
            <a:srgbClr val="92D050">
              <a:alpha val="1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544" tIns="20272" rIns="40544" bIns="20272"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74931" y="9670176"/>
            <a:ext cx="6108138" cy="98274"/>
          </a:xfrm>
          <a:prstGeom prst="rect">
            <a:avLst/>
          </a:prstGeom>
          <a:solidFill>
            <a:srgbClr val="92D05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544" tIns="20272" rIns="40544" bIns="20272" rtlCol="0" anchor="ctr"/>
          <a:lstStyle/>
          <a:p>
            <a:pPr algn="ctr"/>
            <a:endParaRPr lang="es-ES"/>
          </a:p>
        </p:txBody>
      </p:sp>
      <p:pic>
        <p:nvPicPr>
          <p:cNvPr id="8" name="7 Imagen" descr="logotipo simposium003.jpg"/>
          <p:cNvPicPr>
            <a:picLocks noChangeAspect="1"/>
          </p:cNvPicPr>
          <p:nvPr/>
        </p:nvPicPr>
        <p:blipFill>
          <a:blip r:embed="rId3" cstate="print"/>
          <a:srcRect l="10540" t="6626" r="13047" b="9881"/>
          <a:stretch>
            <a:fillRect/>
          </a:stretch>
        </p:blipFill>
        <p:spPr>
          <a:xfrm>
            <a:off x="929674" y="117179"/>
            <a:ext cx="857453" cy="1008986"/>
          </a:xfrm>
          <a:prstGeom prst="rect">
            <a:avLst/>
          </a:prstGeom>
        </p:spPr>
      </p:pic>
      <p:pic>
        <p:nvPicPr>
          <p:cNvPr id="11" name="10 Imagen" descr="logotipo simposium006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625" t="10956" r="29687" b="10956"/>
          <a:stretch>
            <a:fillRect/>
          </a:stretch>
        </p:blipFill>
        <p:spPr>
          <a:xfrm rot="16200000">
            <a:off x="3999556" y="-1502450"/>
            <a:ext cx="926822" cy="4268772"/>
          </a:xfrm>
          <a:prstGeom prst="rect">
            <a:avLst/>
          </a:prstGeom>
        </p:spPr>
      </p:pic>
      <p:sp>
        <p:nvSpPr>
          <p:cNvPr id="12" name="11 CuadroTexto"/>
          <p:cNvSpPr txBox="1"/>
          <p:nvPr/>
        </p:nvSpPr>
        <p:spPr>
          <a:xfrm>
            <a:off x="790305" y="2166918"/>
            <a:ext cx="1632869" cy="225812"/>
          </a:xfrm>
          <a:prstGeom prst="rect">
            <a:avLst/>
          </a:prstGeom>
          <a:noFill/>
        </p:spPr>
        <p:txBody>
          <a:bodyPr wrap="square" lIns="40544" tIns="20272" rIns="40544" bIns="20272" rtlCol="0">
            <a:spAutoFit/>
          </a:bodyPr>
          <a:lstStyle/>
          <a:p>
            <a:r>
              <a:rPr lang="es-ES" sz="1200" dirty="0" smtClean="0"/>
              <a:t>HERENCIA TEORICA</a:t>
            </a:r>
            <a:endParaRPr lang="es-ES" sz="1200" dirty="0"/>
          </a:p>
        </p:txBody>
      </p:sp>
      <p:sp>
        <p:nvSpPr>
          <p:cNvPr id="13" name="12 Estrella de 5 puntas"/>
          <p:cNvSpPr/>
          <p:nvPr/>
        </p:nvSpPr>
        <p:spPr>
          <a:xfrm rot="19648640">
            <a:off x="928355" y="2756567"/>
            <a:ext cx="742220" cy="751939"/>
          </a:xfrm>
          <a:prstGeom prst="star5">
            <a:avLst/>
          </a:prstGeom>
          <a:solidFill>
            <a:srgbClr val="92D05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544" tIns="20272" rIns="40544" bIns="20272" rtlCol="0" anchor="ctr"/>
          <a:lstStyle/>
          <a:p>
            <a:pPr algn="ctr"/>
            <a:endParaRPr lang="es-ES"/>
          </a:p>
        </p:txBody>
      </p:sp>
      <p:pic>
        <p:nvPicPr>
          <p:cNvPr id="14" name="13 Imagen" descr="http://www.amep-mx.org/459485a0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9834" y="2501105"/>
            <a:ext cx="272145" cy="425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14 Imagen" descr="http://www.amep-mx.org/1b2485a0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7222" y="2533863"/>
            <a:ext cx="272145" cy="393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15 Imagen" descr="http://www.amep-mx.org/23c485a0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28175" y="3254543"/>
            <a:ext cx="272145" cy="4258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16 Imagen" descr="http://www.amep-mx.org/1ab485a0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502" y="3221785"/>
            <a:ext cx="266001" cy="416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17 Imagen" descr="http://www.amep-mx.org/23e485a0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3647" y="3590670"/>
            <a:ext cx="272145" cy="458612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18 CuadroTexto"/>
          <p:cNvSpPr txBox="1"/>
          <p:nvPr/>
        </p:nvSpPr>
        <p:spPr>
          <a:xfrm>
            <a:off x="669834" y="2926961"/>
            <a:ext cx="362860" cy="148662"/>
          </a:xfrm>
          <a:prstGeom prst="rect">
            <a:avLst/>
          </a:prstGeom>
          <a:noFill/>
        </p:spPr>
        <p:txBody>
          <a:bodyPr wrap="square" lIns="40544" tIns="20272" rIns="40544" bIns="20272" rtlCol="0">
            <a:spAutoFit/>
          </a:bodyPr>
          <a:lstStyle/>
          <a:p>
            <a:r>
              <a:rPr lang="es-ES" sz="700" dirty="0" smtClean="0"/>
              <a:t>SMITH</a:t>
            </a:r>
            <a:endParaRPr lang="es-ES" sz="7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000320" y="2533863"/>
            <a:ext cx="483813" cy="148662"/>
          </a:xfrm>
          <a:prstGeom prst="rect">
            <a:avLst/>
          </a:prstGeom>
          <a:noFill/>
        </p:spPr>
        <p:txBody>
          <a:bodyPr wrap="square" lIns="40544" tIns="20272" rIns="40544" bIns="20272" rtlCol="0">
            <a:spAutoFit/>
          </a:bodyPr>
          <a:lstStyle/>
          <a:p>
            <a:r>
              <a:rPr lang="es-ES" sz="700" dirty="0" smtClean="0"/>
              <a:t>RICARDO</a:t>
            </a:r>
            <a:endParaRPr lang="es-ES" sz="7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2030558" y="3352817"/>
            <a:ext cx="362860" cy="148662"/>
          </a:xfrm>
          <a:prstGeom prst="rect">
            <a:avLst/>
          </a:prstGeom>
          <a:noFill/>
        </p:spPr>
        <p:txBody>
          <a:bodyPr wrap="square" lIns="40544" tIns="20272" rIns="40544" bIns="20272" rtlCol="0">
            <a:spAutoFit/>
          </a:bodyPr>
          <a:lstStyle/>
          <a:p>
            <a:r>
              <a:rPr lang="es-ES" sz="700" dirty="0" smtClean="0"/>
              <a:t>MARX</a:t>
            </a:r>
            <a:endParaRPr lang="es-ES" sz="7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1072678" y="4046318"/>
            <a:ext cx="453575" cy="148662"/>
          </a:xfrm>
          <a:prstGeom prst="rect">
            <a:avLst/>
          </a:prstGeom>
          <a:noFill/>
        </p:spPr>
        <p:txBody>
          <a:bodyPr wrap="square" lIns="40544" tIns="20272" rIns="40544" bIns="20272" rtlCol="0">
            <a:spAutoFit/>
          </a:bodyPr>
          <a:lstStyle/>
          <a:p>
            <a:r>
              <a:rPr lang="es-ES" sz="700" dirty="0" smtClean="0"/>
              <a:t>FURTADO</a:t>
            </a:r>
            <a:endParaRPr lang="es-ES" sz="700" dirty="0"/>
          </a:p>
        </p:txBody>
      </p:sp>
      <p:sp>
        <p:nvSpPr>
          <p:cNvPr id="23" name="22 CuadroTexto"/>
          <p:cNvSpPr txBox="1"/>
          <p:nvPr/>
        </p:nvSpPr>
        <p:spPr>
          <a:xfrm>
            <a:off x="609358" y="3647640"/>
            <a:ext cx="362860" cy="148662"/>
          </a:xfrm>
          <a:prstGeom prst="rect">
            <a:avLst/>
          </a:prstGeom>
          <a:noFill/>
        </p:spPr>
        <p:txBody>
          <a:bodyPr wrap="square" lIns="40544" tIns="20272" rIns="40544" bIns="20272" rtlCol="0">
            <a:spAutoFit/>
          </a:bodyPr>
          <a:lstStyle/>
          <a:p>
            <a:r>
              <a:rPr lang="es-ES" sz="700" dirty="0" smtClean="0"/>
              <a:t>KEYNES</a:t>
            </a:r>
            <a:endParaRPr lang="es-ES" sz="7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5013938" y="2166918"/>
            <a:ext cx="1632869" cy="225812"/>
          </a:xfrm>
          <a:prstGeom prst="rect">
            <a:avLst/>
          </a:prstGeom>
          <a:noFill/>
        </p:spPr>
        <p:txBody>
          <a:bodyPr wrap="square" lIns="40544" tIns="20272" rIns="40544" bIns="20272" rtlCol="0">
            <a:spAutoFit/>
          </a:bodyPr>
          <a:lstStyle/>
          <a:p>
            <a:r>
              <a:rPr lang="es-ES" sz="1200" dirty="0" smtClean="0"/>
              <a:t>HERENCIA MEXICANA</a:t>
            </a:r>
            <a:endParaRPr lang="es-ES" sz="1200" dirty="0"/>
          </a:p>
        </p:txBody>
      </p:sp>
      <p:sp>
        <p:nvSpPr>
          <p:cNvPr id="25" name="24 Estrella de 4 puntas"/>
          <p:cNvSpPr/>
          <p:nvPr/>
        </p:nvSpPr>
        <p:spPr>
          <a:xfrm>
            <a:off x="5299594" y="2846280"/>
            <a:ext cx="574528" cy="753438"/>
          </a:xfrm>
          <a:prstGeom prst="star4">
            <a:avLst/>
          </a:prstGeom>
          <a:solidFill>
            <a:srgbClr val="92D050">
              <a:alpha val="1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0544" tIns="20272" rIns="40544" bIns="20272" rtlCol="0" anchor="ctr"/>
          <a:lstStyle/>
          <a:p>
            <a:pPr algn="ctr"/>
            <a:endParaRPr lang="es-ES"/>
          </a:p>
        </p:txBody>
      </p:sp>
      <p:pic>
        <p:nvPicPr>
          <p:cNvPr id="26" name="25 Imagen" descr="http://www.amep-mx.org/240485a0.jp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50785" y="2420424"/>
            <a:ext cx="272145" cy="393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26 Imagen" descr="http://www.amep-mx.org/1ba485a0.jp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25313" y="3010070"/>
            <a:ext cx="241906" cy="42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27 Imagen" descr="http://www.amep-mx.org/244485a0.jpg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0309" y="3599717"/>
            <a:ext cx="393098" cy="4913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28 Imagen" descr="http://www.amep-mx.org/242485a0.jpg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06496" y="3010071"/>
            <a:ext cx="272145" cy="393092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29 CuadroTexto"/>
          <p:cNvSpPr txBox="1"/>
          <p:nvPr/>
        </p:nvSpPr>
        <p:spPr>
          <a:xfrm>
            <a:off x="5874121" y="2485940"/>
            <a:ext cx="483813" cy="148662"/>
          </a:xfrm>
          <a:prstGeom prst="rect">
            <a:avLst/>
          </a:prstGeom>
          <a:noFill/>
        </p:spPr>
        <p:txBody>
          <a:bodyPr wrap="square" lIns="40544" tIns="20272" rIns="40544" bIns="20272" rtlCol="0">
            <a:spAutoFit/>
          </a:bodyPr>
          <a:lstStyle/>
          <a:p>
            <a:r>
              <a:rPr lang="es-ES" sz="700" dirty="0" smtClean="0"/>
              <a:t>MORA</a:t>
            </a:r>
            <a:endParaRPr lang="es-ES" sz="7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5934598" y="3435927"/>
            <a:ext cx="483813" cy="148662"/>
          </a:xfrm>
          <a:prstGeom prst="rect">
            <a:avLst/>
          </a:prstGeom>
          <a:noFill/>
        </p:spPr>
        <p:txBody>
          <a:bodyPr wrap="square" lIns="40544" tIns="20272" rIns="40544" bIns="20272" rtlCol="0">
            <a:spAutoFit/>
          </a:bodyPr>
          <a:lstStyle/>
          <a:p>
            <a:r>
              <a:rPr lang="es-ES" sz="700" dirty="0" smtClean="0"/>
              <a:t>BASSOLS</a:t>
            </a:r>
            <a:endParaRPr lang="es-ES" sz="7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5813645" y="3829025"/>
            <a:ext cx="907149" cy="148662"/>
          </a:xfrm>
          <a:prstGeom prst="rect">
            <a:avLst/>
          </a:prstGeom>
          <a:noFill/>
        </p:spPr>
        <p:txBody>
          <a:bodyPr wrap="square" lIns="40544" tIns="20272" rIns="40544" bIns="20272" rtlCol="0">
            <a:spAutoFit/>
          </a:bodyPr>
          <a:lstStyle/>
          <a:p>
            <a:r>
              <a:rPr lang="es-ES" sz="700" dirty="0" smtClean="0"/>
              <a:t>TORRES  GAYTAN</a:t>
            </a:r>
            <a:endParaRPr lang="es-ES" sz="7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4785543" y="3403166"/>
            <a:ext cx="635004" cy="148662"/>
          </a:xfrm>
          <a:prstGeom prst="rect">
            <a:avLst/>
          </a:prstGeom>
          <a:noFill/>
        </p:spPr>
        <p:txBody>
          <a:bodyPr wrap="square" lIns="40544" tIns="20272" rIns="40544" bIns="20272" rtlCol="0">
            <a:spAutoFit/>
          </a:bodyPr>
          <a:lstStyle/>
          <a:p>
            <a:r>
              <a:rPr lang="es-ES" sz="700" dirty="0" smtClean="0"/>
              <a:t>SILVA HERZOG</a:t>
            </a:r>
            <a:endParaRPr lang="es-ES" sz="700" dirty="0"/>
          </a:p>
        </p:txBody>
      </p:sp>
      <p:sp>
        <p:nvSpPr>
          <p:cNvPr id="3" name="2 CuadroTexto"/>
          <p:cNvSpPr txBox="1"/>
          <p:nvPr/>
        </p:nvSpPr>
        <p:spPr>
          <a:xfrm>
            <a:off x="594399" y="4592960"/>
            <a:ext cx="6217834" cy="6935135"/>
          </a:xfrm>
          <a:prstGeom prst="rect">
            <a:avLst/>
          </a:prstGeom>
          <a:noFill/>
        </p:spPr>
        <p:txBody>
          <a:bodyPr wrap="square" lIns="40544" tIns="20272" rIns="40544" bIns="20272" rtlCol="0">
            <a:spAutoFit/>
          </a:bodyPr>
          <a:lstStyle/>
          <a:p>
            <a:r>
              <a:rPr lang="es-ES" sz="1100" b="1" dirty="0" smtClean="0"/>
              <a:t>LAS REFORMAS ESTRUCTURALES Y EL DESARROLLO EN MÉXICO	Rolando Cordera (moderador)</a:t>
            </a:r>
          </a:p>
          <a:p>
            <a:r>
              <a:rPr lang="es-ES" sz="1100" b="1" dirty="0" smtClean="0"/>
              <a:t>	AQUÍ Y AHORA			Gerardo Esquivel</a:t>
            </a:r>
          </a:p>
          <a:p>
            <a:r>
              <a:rPr lang="es-ES" sz="1100" b="1" dirty="0" smtClean="0"/>
              <a:t>	10:00 – 11:30			Mario Luis Fuentes</a:t>
            </a:r>
          </a:p>
          <a:p>
            <a:r>
              <a:rPr lang="es-ES" sz="1100" b="1" dirty="0" smtClean="0"/>
              <a:t>				Arturo Huerta</a:t>
            </a:r>
          </a:p>
          <a:p>
            <a:r>
              <a:rPr lang="es-ES" sz="1100" b="1" dirty="0" smtClean="0"/>
              <a:t>                                                                                                                    </a:t>
            </a:r>
          </a:p>
          <a:p>
            <a:r>
              <a:rPr lang="es-ES" sz="1100" b="1" dirty="0" smtClean="0"/>
              <a:t>REFORMA  HACENDARIA: FISCAL  Y FINANCIERA		Juan </a:t>
            </a:r>
            <a:r>
              <a:rPr lang="es-ES" sz="1100" b="1" dirty="0" err="1" smtClean="0"/>
              <a:t>Castaingts</a:t>
            </a:r>
            <a:r>
              <a:rPr lang="es-ES" sz="1100" b="1" dirty="0" smtClean="0"/>
              <a:t> (moderador)</a:t>
            </a:r>
          </a:p>
          <a:p>
            <a:r>
              <a:rPr lang="es-ES" sz="1100" b="1" dirty="0" smtClean="0"/>
              <a:t>	11:30  -  13:00 			Emilio Caballero</a:t>
            </a:r>
          </a:p>
          <a:p>
            <a:r>
              <a:rPr lang="es-ES" sz="1100" b="1" dirty="0" smtClean="0"/>
              <a:t>				Ifigenia Martínez</a:t>
            </a:r>
          </a:p>
          <a:p>
            <a:r>
              <a:rPr lang="es-ES" sz="1100" b="1" dirty="0" smtClean="0"/>
              <a:t>				Carlos Tello</a:t>
            </a:r>
          </a:p>
          <a:p>
            <a:endParaRPr lang="es-ES" sz="1100" b="1" dirty="0" smtClean="0"/>
          </a:p>
          <a:p>
            <a:r>
              <a:rPr lang="es-ES" sz="1100" b="1" dirty="0" smtClean="0"/>
              <a:t>REFORMA ENERGÉTICA                			Ramón Carlos Torres (moderador)</a:t>
            </a:r>
          </a:p>
          <a:p>
            <a:r>
              <a:rPr lang="es-ES" sz="1100" b="1" dirty="0"/>
              <a:t> </a:t>
            </a:r>
            <a:r>
              <a:rPr lang="es-ES" sz="1100" b="1" dirty="0" smtClean="0"/>
              <a:t>         	13 :00 – 14:30			Francisco Javier Alejo</a:t>
            </a:r>
          </a:p>
          <a:p>
            <a:r>
              <a:rPr lang="es-ES" sz="1100" b="1" dirty="0" smtClean="0"/>
              <a:t>				Ángel de la Vega</a:t>
            </a:r>
          </a:p>
          <a:p>
            <a:r>
              <a:rPr lang="es-ES" sz="1100" b="1" dirty="0" smtClean="0"/>
              <a:t>				Ernesto Marcos</a:t>
            </a:r>
          </a:p>
          <a:p>
            <a:endParaRPr lang="es-ES" sz="1100" b="1" dirty="0" smtClean="0"/>
          </a:p>
          <a:p>
            <a:r>
              <a:rPr lang="es-ES" sz="1100" b="1" dirty="0" smtClean="0"/>
              <a:t>DISCUSIÓN GENERAL DE LOS TEMAS EXPUESTOS		Abierto </a:t>
            </a:r>
          </a:p>
          <a:p>
            <a:r>
              <a:rPr lang="es-ES" sz="1100" b="1" dirty="0" smtClean="0"/>
              <a:t>	14:30 -15:00			</a:t>
            </a:r>
          </a:p>
          <a:p>
            <a:r>
              <a:rPr lang="es-ES" sz="1100" b="1" dirty="0" smtClean="0"/>
              <a:t>	</a:t>
            </a:r>
          </a:p>
          <a:p>
            <a:r>
              <a:rPr lang="es-ES" sz="1100" b="1" dirty="0" smtClean="0"/>
              <a:t>		COMIDA 15:00-16:30	</a:t>
            </a:r>
          </a:p>
          <a:p>
            <a:r>
              <a:rPr lang="es-ES" sz="1100" b="1" dirty="0" smtClean="0"/>
              <a:t>	</a:t>
            </a:r>
          </a:p>
          <a:p>
            <a:r>
              <a:rPr lang="es-ES" sz="1100" b="1" dirty="0" smtClean="0"/>
              <a:t>REFORMA LABORAL 			Ciro Murayama (moderador)</a:t>
            </a:r>
          </a:p>
          <a:p>
            <a:r>
              <a:rPr lang="es-ES" sz="1100" b="1" dirty="0"/>
              <a:t>	</a:t>
            </a:r>
            <a:r>
              <a:rPr lang="es-ES" sz="1100" b="1" dirty="0" smtClean="0"/>
              <a:t>16:30  -  18.00			Arturo Alcalde</a:t>
            </a:r>
          </a:p>
          <a:p>
            <a:r>
              <a:rPr lang="es-ES" sz="1100" b="1" dirty="0" smtClean="0"/>
              <a:t>				Graciela </a:t>
            </a:r>
            <a:r>
              <a:rPr lang="es-ES" sz="1100" b="1" dirty="0" err="1" smtClean="0"/>
              <a:t>Bensusán</a:t>
            </a:r>
            <a:endParaRPr lang="es-ES" sz="1100" b="1" dirty="0" smtClean="0"/>
          </a:p>
          <a:p>
            <a:r>
              <a:rPr lang="es-ES" sz="1100" b="1" dirty="0" smtClean="0"/>
              <a:t>				Norma Samaniego</a:t>
            </a:r>
          </a:p>
          <a:p>
            <a:r>
              <a:rPr lang="es-ES" sz="1100" b="1" dirty="0" smtClean="0"/>
              <a:t>		ASAMBLEA  GENERAL </a:t>
            </a:r>
          </a:p>
          <a:p>
            <a:r>
              <a:rPr lang="es-ES" sz="1100" b="1" dirty="0" smtClean="0"/>
              <a:t>		   18.00 – 19:00</a:t>
            </a:r>
          </a:p>
          <a:p>
            <a:endParaRPr lang="es-ES" sz="1100" dirty="0" smtClean="0"/>
          </a:p>
          <a:p>
            <a:pPr algn="ctr"/>
            <a:r>
              <a:rPr lang="es-ES" sz="1100" dirty="0" smtClean="0"/>
              <a:t>Para toda comunicación dirigirse a </a:t>
            </a:r>
            <a:r>
              <a:rPr lang="es-ES" sz="1100" dirty="0" smtClean="0">
                <a:hlinkClick r:id="rId14"/>
              </a:rPr>
              <a:t>academiamexicana.ecopol@gmail.com</a:t>
            </a:r>
            <a:endParaRPr lang="es-ES" sz="1400" dirty="0" smtClean="0"/>
          </a:p>
          <a:p>
            <a:r>
              <a:rPr lang="es-ES" sz="1400" dirty="0"/>
              <a:t> </a:t>
            </a:r>
            <a:r>
              <a:rPr lang="es-ES" sz="1400" dirty="0" smtClean="0"/>
              <a:t>                                                                                          </a:t>
            </a:r>
          </a:p>
          <a:p>
            <a:r>
              <a:rPr lang="es-ES" sz="1400" dirty="0"/>
              <a:t> </a:t>
            </a:r>
            <a:r>
              <a:rPr lang="es-ES" sz="1400" dirty="0" smtClean="0"/>
              <a:t>                                                                                                      </a:t>
            </a:r>
          </a:p>
          <a:p>
            <a:endParaRPr lang="es-ES" sz="1400" dirty="0" smtClean="0"/>
          </a:p>
          <a:p>
            <a:endParaRPr lang="es-ES" sz="1400" dirty="0"/>
          </a:p>
          <a:p>
            <a:endParaRPr lang="es-ES" sz="1400" dirty="0" smtClean="0"/>
          </a:p>
          <a:p>
            <a:endParaRPr lang="es-ES" sz="1400" dirty="0"/>
          </a:p>
          <a:p>
            <a:endParaRPr lang="es-ES" sz="1400" dirty="0" smtClean="0"/>
          </a:p>
          <a:p>
            <a:endParaRPr lang="es-ES" sz="1400" dirty="0" smtClean="0"/>
          </a:p>
          <a:p>
            <a:r>
              <a:rPr lang="es-ES" sz="1400" dirty="0" smtClean="0"/>
              <a:t>“</a:t>
            </a:r>
          </a:p>
          <a:p>
            <a:endParaRPr lang="es-MX" sz="14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2203705" y="3024174"/>
            <a:ext cx="2627355" cy="1179713"/>
          </a:xfrm>
          <a:prstGeom prst="rect">
            <a:avLst/>
          </a:prstGeom>
          <a:noFill/>
        </p:spPr>
        <p:txBody>
          <a:bodyPr wrap="square" lIns="40544" tIns="20272" rIns="40544" bIns="20272" rtlCol="0">
            <a:spAutoFit/>
          </a:bodyPr>
          <a:lstStyle/>
          <a:p>
            <a:pPr algn="ctr"/>
            <a:r>
              <a:rPr lang="es-ES" b="1" i="1" dirty="0" smtClean="0"/>
              <a:t>PROGRAMA</a:t>
            </a:r>
          </a:p>
          <a:p>
            <a:pPr algn="ctr"/>
            <a:r>
              <a:rPr lang="es-ES" sz="1100" b="1" dirty="0" smtClean="0"/>
              <a:t>Noviembre 29 de 2012</a:t>
            </a:r>
          </a:p>
          <a:p>
            <a:pPr algn="ctr"/>
            <a:r>
              <a:rPr lang="es-MX" sz="1100" b="1" dirty="0" smtClean="0"/>
              <a:t>Auditorio Jesús Silva </a:t>
            </a:r>
            <a:r>
              <a:rPr lang="es-MX" sz="1100" b="1" dirty="0" err="1" smtClean="0"/>
              <a:t>Herzog</a:t>
            </a:r>
            <a:endParaRPr lang="es-MX" sz="1100" b="1" dirty="0" smtClean="0"/>
          </a:p>
          <a:p>
            <a:pPr algn="ctr"/>
            <a:r>
              <a:rPr lang="es-MX" sz="1100" b="1" dirty="0" smtClean="0"/>
              <a:t>Posgrado Facultad de Economía, UNAM</a:t>
            </a:r>
          </a:p>
          <a:p>
            <a:pPr algn="ctr"/>
            <a:r>
              <a:rPr lang="es-MX" sz="1100" b="1" dirty="0" smtClean="0"/>
              <a:t>Ciudad universitaria, México, D. F.</a:t>
            </a:r>
            <a:endParaRPr lang="es-ES" sz="1100" b="1" dirty="0" smtClean="0"/>
          </a:p>
          <a:p>
            <a:pPr algn="ctr"/>
            <a:endParaRPr lang="es-E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323</TotalTime>
  <Words>48</Words>
  <Application>Microsoft Office PowerPoint</Application>
  <PresentationFormat>A4 (210 x 297 mm)</PresentationFormat>
  <Paragraphs>59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Propietario111</dc:creator>
  <cp:lastModifiedBy>Propietario</cp:lastModifiedBy>
  <cp:revision>37</cp:revision>
  <cp:lastPrinted>2012-11-10T00:50:07Z</cp:lastPrinted>
  <dcterms:created xsi:type="dcterms:W3CDTF">2012-06-30T23:00:17Z</dcterms:created>
  <dcterms:modified xsi:type="dcterms:W3CDTF">2012-11-17T01:46:33Z</dcterms:modified>
</cp:coreProperties>
</file>